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8" r:id="rId3"/>
    <p:sldId id="269" r:id="rId4"/>
    <p:sldId id="270" r:id="rId5"/>
    <p:sldId id="272" r:id="rId6"/>
    <p:sldId id="271" r:id="rId7"/>
    <p:sldId id="267"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9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4800">
                <a:effectLst/>
                <a:latin typeface="Comic Sans MS" panose="030F0702030302020204" pitchFamily="66" charset="0"/>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000">
                <a:solidFill>
                  <a:schemeClr val="tx1"/>
                </a:solidFill>
                <a:latin typeface="Comic Sans MS" panose="030F0702030302020204" pitchFamily="66"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2509367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58A57-D08C-49F4-8C6E-B4A254645026}"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61757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188850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398216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537091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802047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249300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007899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2498360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2054917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958A57-D08C-49F4-8C6E-B4A254645026}" type="datetimeFigureOut">
              <a:rPr lang="en-US" smtClean="0"/>
              <a:t>10/10/2024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727126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5958A57-D08C-49F4-8C6E-B4A254645026}"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3752881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958A57-D08C-49F4-8C6E-B4A254645026}" type="datetimeFigureOut">
              <a:rPr lang="en-US" smtClean="0"/>
              <a:t>10/10/2024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3220516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5958A57-D08C-49F4-8C6E-B4A254645026}" type="datetimeFigureOut">
              <a:rPr lang="en-US" smtClean="0"/>
              <a:t>10/10/2024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465051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958A57-D08C-49F4-8C6E-B4A254645026}" type="datetimeFigureOut">
              <a:rPr lang="en-US" smtClean="0"/>
              <a:t>10/10/2024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2367965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58A57-D08C-49F4-8C6E-B4A254645026}"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1227185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958A57-D08C-49F4-8C6E-B4A254645026}" type="datetimeFigureOut">
              <a:rPr lang="en-US" smtClean="0"/>
              <a:t>10/10/2024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52A570-2B27-4E1F-9557-A17F3160DF2F}" type="slidenum">
              <a:rPr lang="en-US" smtClean="0"/>
              <a:t>‹#›</a:t>
            </a:fld>
            <a:endParaRPr lang="en-US"/>
          </a:p>
        </p:txBody>
      </p:sp>
    </p:spTree>
    <p:extLst>
      <p:ext uri="{BB962C8B-B14F-4D97-AF65-F5344CB8AC3E}">
        <p14:creationId xmlns:p14="http://schemas.microsoft.com/office/powerpoint/2010/main" val="4143590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200" b="0" i="0">
                <a:solidFill>
                  <a:schemeClr val="tx1"/>
                </a:solidFill>
                <a:effectLst/>
                <a:latin typeface="Comic Sans MS" panose="030F0702030302020204" pitchFamily="66" charset="0"/>
              </a:defRPr>
            </a:lvl1pPr>
          </a:lstStyle>
          <a:p>
            <a:fld id="{35958A57-D08C-49F4-8C6E-B4A254645026}" type="datetimeFigureOut">
              <a:rPr lang="en-US" smtClean="0"/>
              <a:pPr/>
              <a:t>10/10/2024</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200" b="0" i="0">
                <a:solidFill>
                  <a:schemeClr val="tx1"/>
                </a:solidFill>
                <a:effectLst/>
                <a:latin typeface="Comic Sans MS" panose="030F0702030302020204" pitchFamily="66" charset="0"/>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F52A570-2B27-4E1F-9557-A17F3160DF2F}" type="slidenum">
              <a:rPr lang="en-US" smtClean="0"/>
              <a:t>‹#›</a:t>
            </a:fld>
            <a:endParaRPr lang="en-US"/>
          </a:p>
        </p:txBody>
      </p:sp>
    </p:spTree>
    <p:extLst>
      <p:ext uri="{BB962C8B-B14F-4D97-AF65-F5344CB8AC3E}">
        <p14:creationId xmlns:p14="http://schemas.microsoft.com/office/powerpoint/2010/main" val="349975338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ctr" defTabSz="457200" rtl="0" eaLnBrk="1" latinLnBrk="0" hangingPunct="1">
        <a:spcBef>
          <a:spcPct val="0"/>
        </a:spcBef>
        <a:buNone/>
        <a:defRPr sz="4800" kern="1200" cap="none">
          <a:ln w="3175" cmpd="sng">
            <a:noFill/>
          </a:ln>
          <a:solidFill>
            <a:schemeClr val="tx1"/>
          </a:solidFill>
          <a:effectLst/>
          <a:latin typeface="Comic Sans MS" panose="030F0702030302020204" pitchFamily="66"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Comic Sans MS" panose="030F0702030302020204" pitchFamily="66" charset="0"/>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Comic Sans MS" panose="030F0702030302020204" pitchFamily="66" charset="0"/>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Comic Sans MS" panose="030F0702030302020204" pitchFamily="66" charset="0"/>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Comic Sans MS" panose="030F0702030302020204" pitchFamily="66" charset="0"/>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Comic Sans MS" panose="030F0702030302020204" pitchFamily="66" charset="0"/>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95091-5A61-0EC6-F16B-6D56EC73EA69}"/>
              </a:ext>
            </a:extLst>
          </p:cNvPr>
          <p:cNvSpPr>
            <a:spLocks noGrp="1"/>
          </p:cNvSpPr>
          <p:nvPr>
            <p:ph type="ctrTitle"/>
          </p:nvPr>
        </p:nvSpPr>
        <p:spPr>
          <a:xfrm>
            <a:off x="1389089" y="2121364"/>
            <a:ext cx="9413822" cy="1892252"/>
          </a:xfrm>
        </p:spPr>
        <p:txBody>
          <a:bodyPr>
            <a:normAutofit/>
          </a:bodyPr>
          <a:lstStyle/>
          <a:p>
            <a:pPr algn="ctr"/>
            <a:r>
              <a:rPr lang="en-US" dirty="0"/>
              <a:t>Infectious Diseases: Management and Control</a:t>
            </a:r>
          </a:p>
        </p:txBody>
      </p:sp>
      <p:pic>
        <p:nvPicPr>
          <p:cNvPr id="4" name="Picture 3" descr="A picture containing electric blue, font, blue, symbol&#10;&#10;Description automatically generated">
            <a:extLst>
              <a:ext uri="{FF2B5EF4-FFF2-40B4-BE49-F238E27FC236}">
                <a16:creationId xmlns:a16="http://schemas.microsoft.com/office/drawing/2014/main" id="{125D2AE4-1F4E-E5B2-7291-1F095A88D8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3155" y="257590"/>
            <a:ext cx="2857899" cy="1114581"/>
          </a:xfrm>
          <a:prstGeom prst="rect">
            <a:avLst/>
          </a:prstGeom>
        </p:spPr>
      </p:pic>
      <p:pic>
        <p:nvPicPr>
          <p:cNvPr id="5" name="Picture 4">
            <a:extLst>
              <a:ext uri="{FF2B5EF4-FFF2-40B4-BE49-F238E27FC236}">
                <a16:creationId xmlns:a16="http://schemas.microsoft.com/office/drawing/2014/main" id="{1EF48C3C-DCF4-9470-0826-7D8BD566A168}"/>
              </a:ext>
            </a:extLst>
          </p:cNvPr>
          <p:cNvPicPr>
            <a:picLocks noChangeAspect="1"/>
          </p:cNvPicPr>
          <p:nvPr/>
        </p:nvPicPr>
        <p:blipFill>
          <a:blip r:embed="rId3"/>
          <a:stretch>
            <a:fillRect/>
          </a:stretch>
        </p:blipFill>
        <p:spPr>
          <a:xfrm>
            <a:off x="1099786" y="5613317"/>
            <a:ext cx="9144000" cy="1216950"/>
          </a:xfrm>
          <a:prstGeom prst="rect">
            <a:avLst/>
          </a:prstGeom>
        </p:spPr>
      </p:pic>
      <p:pic>
        <p:nvPicPr>
          <p:cNvPr id="6" name="Picture 5">
            <a:extLst>
              <a:ext uri="{FF2B5EF4-FFF2-40B4-BE49-F238E27FC236}">
                <a16:creationId xmlns:a16="http://schemas.microsoft.com/office/drawing/2014/main" id="{917F8044-462C-BCC9-5BDD-D26C535D2B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20946" y="490895"/>
            <a:ext cx="1119833" cy="900000"/>
          </a:xfrm>
          <a:prstGeom prst="rect">
            <a:avLst/>
          </a:prstGeom>
        </p:spPr>
      </p:pic>
    </p:spTree>
    <p:extLst>
      <p:ext uri="{BB962C8B-B14F-4D97-AF65-F5344CB8AC3E}">
        <p14:creationId xmlns:p14="http://schemas.microsoft.com/office/powerpoint/2010/main" val="2473916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6ECA-704B-EABF-7C2F-B74A00972BDF}"/>
              </a:ext>
            </a:extLst>
          </p:cNvPr>
          <p:cNvSpPr>
            <a:spLocks noGrp="1"/>
          </p:cNvSpPr>
          <p:nvPr>
            <p:ph type="title"/>
          </p:nvPr>
        </p:nvSpPr>
        <p:spPr/>
        <p:txBody>
          <a:bodyPr>
            <a:normAutofit/>
          </a:bodyPr>
          <a:lstStyle/>
          <a:p>
            <a:r>
              <a:rPr lang="en-US" b="1" dirty="0"/>
              <a:t>Epidemiology of infectious diseases:</a:t>
            </a:r>
            <a:endParaRPr lang="en-US" dirty="0"/>
          </a:p>
        </p:txBody>
      </p:sp>
      <p:sp>
        <p:nvSpPr>
          <p:cNvPr id="3" name="Content Placeholder 2">
            <a:extLst>
              <a:ext uri="{FF2B5EF4-FFF2-40B4-BE49-F238E27FC236}">
                <a16:creationId xmlns:a16="http://schemas.microsoft.com/office/drawing/2014/main" id="{918E23AF-C20D-F76A-5FBE-4C4D4CB27936}"/>
              </a:ext>
            </a:extLst>
          </p:cNvPr>
          <p:cNvSpPr>
            <a:spLocks noGrp="1"/>
          </p:cNvSpPr>
          <p:nvPr>
            <p:ph idx="1"/>
          </p:nvPr>
        </p:nvSpPr>
        <p:spPr/>
        <p:txBody>
          <a:bodyPr/>
          <a:lstStyle/>
          <a:p>
            <a:pPr>
              <a:buFont typeface="Arial" panose="020B0604020202020204" pitchFamily="34" charset="0"/>
              <a:buChar char="•"/>
            </a:pPr>
            <a:r>
              <a:rPr lang="en-US" b="1" dirty="0"/>
              <a:t>Key Concepts:</a:t>
            </a:r>
            <a:endParaRPr lang="en-US" dirty="0"/>
          </a:p>
          <a:p>
            <a:pPr marL="742950" lvl="1" indent="-285750">
              <a:buFont typeface="Arial" panose="020B0604020202020204" pitchFamily="34" charset="0"/>
              <a:buChar char="•"/>
            </a:pPr>
            <a:r>
              <a:rPr lang="en-US" b="1" dirty="0"/>
              <a:t>Transmission Mechanisms:</a:t>
            </a:r>
            <a:r>
              <a:rPr lang="en-US" dirty="0"/>
              <a:t> Study how diseases are transmitted (e.g., direct contact, airborne, vector-borne) with specific diseases as examples (e.g., tuberculosis, malaria).</a:t>
            </a:r>
          </a:p>
          <a:p>
            <a:pPr marL="742950" lvl="1" indent="-285750">
              <a:buFont typeface="Arial" panose="020B0604020202020204" pitchFamily="34" charset="0"/>
              <a:buChar char="•"/>
            </a:pPr>
            <a:r>
              <a:rPr lang="en-US" b="1" dirty="0"/>
              <a:t>Epidemiological Terms:</a:t>
            </a:r>
            <a:r>
              <a:rPr lang="en-US" dirty="0"/>
              <a:t> Learn terms like incidence, prevalence, outbreak, epidemic, and pandemic.</a:t>
            </a:r>
          </a:p>
          <a:p>
            <a:endParaRPr lang="en-US" dirty="0"/>
          </a:p>
        </p:txBody>
      </p:sp>
    </p:spTree>
    <p:extLst>
      <p:ext uri="{BB962C8B-B14F-4D97-AF65-F5344CB8AC3E}">
        <p14:creationId xmlns:p14="http://schemas.microsoft.com/office/powerpoint/2010/main" val="1024229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485349-B564-633F-812C-E2B50F5922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70703D-8FCB-C6C9-F48A-D8F61B6193D6}"/>
              </a:ext>
            </a:extLst>
          </p:cNvPr>
          <p:cNvSpPr>
            <a:spLocks noGrp="1"/>
          </p:cNvSpPr>
          <p:nvPr>
            <p:ph type="title"/>
          </p:nvPr>
        </p:nvSpPr>
        <p:spPr/>
        <p:txBody>
          <a:bodyPr>
            <a:normAutofit/>
          </a:bodyPr>
          <a:lstStyle/>
          <a:p>
            <a:r>
              <a:rPr lang="en-US" dirty="0"/>
              <a:t>Global health surveillance systems:</a:t>
            </a:r>
          </a:p>
        </p:txBody>
      </p:sp>
      <p:sp>
        <p:nvSpPr>
          <p:cNvPr id="3" name="Content Placeholder 2">
            <a:extLst>
              <a:ext uri="{FF2B5EF4-FFF2-40B4-BE49-F238E27FC236}">
                <a16:creationId xmlns:a16="http://schemas.microsoft.com/office/drawing/2014/main" id="{AFA13C04-CEAB-EB9A-319B-6EA64852315B}"/>
              </a:ext>
            </a:extLst>
          </p:cNvPr>
          <p:cNvSpPr>
            <a:spLocks noGrp="1"/>
          </p:cNvSpPr>
          <p:nvPr>
            <p:ph idx="1"/>
          </p:nvPr>
        </p:nvSpPr>
        <p:spPr>
          <a:xfrm>
            <a:off x="1484311" y="2318478"/>
            <a:ext cx="9668372" cy="3853722"/>
          </a:xfrm>
        </p:spPr>
        <p:txBody>
          <a:bodyPr>
            <a:normAutofit fontScale="92500" lnSpcReduction="20000"/>
          </a:bodyPr>
          <a:lstStyle/>
          <a:p>
            <a:r>
              <a:rPr lang="en-US" dirty="0"/>
              <a:t>Surveillance Models:</a:t>
            </a:r>
          </a:p>
          <a:p>
            <a:r>
              <a:rPr lang="en-US" dirty="0"/>
              <a:t>Types of Surveillance: </a:t>
            </a:r>
          </a:p>
          <a:p>
            <a:pPr lvl="1"/>
            <a:r>
              <a:rPr lang="en-US" dirty="0"/>
              <a:t>Discuss active vs. passive surveillance, syndromic surveillance, and sentinel surveillance.</a:t>
            </a:r>
          </a:p>
          <a:p>
            <a:r>
              <a:rPr lang="en-US" dirty="0"/>
              <a:t>International Frameworks: </a:t>
            </a:r>
          </a:p>
          <a:p>
            <a:pPr lvl="1"/>
            <a:r>
              <a:rPr lang="en-US" dirty="0"/>
              <a:t>Explore organizations like the World Health Organization (WHO) and their role in global health surveillance</a:t>
            </a:r>
          </a:p>
          <a:p>
            <a:r>
              <a:rPr lang="en-US" dirty="0"/>
              <a:t>Case Studies:</a:t>
            </a:r>
          </a:p>
          <a:p>
            <a:pPr marL="457200" lvl="1" indent="0">
              <a:buNone/>
            </a:pPr>
            <a:r>
              <a:rPr lang="en-US" dirty="0"/>
              <a:t>COVID-19 Response in South Korea: </a:t>
            </a:r>
          </a:p>
          <a:p>
            <a:pPr marL="457200" lvl="1" indent="0">
              <a:buNone/>
            </a:pPr>
            <a:r>
              <a:rPr lang="en-US" dirty="0"/>
              <a:t>Examine how rapid testing and contact tracing helped control the spread, along with public compliance and technology use (e.g., mobile apps).</a:t>
            </a:r>
          </a:p>
        </p:txBody>
      </p:sp>
    </p:spTree>
    <p:extLst>
      <p:ext uri="{BB962C8B-B14F-4D97-AF65-F5344CB8AC3E}">
        <p14:creationId xmlns:p14="http://schemas.microsoft.com/office/powerpoint/2010/main" val="2523275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8344B-50B2-F07A-C020-43F33B9AFA12}"/>
              </a:ext>
            </a:extLst>
          </p:cNvPr>
          <p:cNvSpPr>
            <a:spLocks noGrp="1"/>
          </p:cNvSpPr>
          <p:nvPr>
            <p:ph type="title"/>
          </p:nvPr>
        </p:nvSpPr>
        <p:spPr/>
        <p:txBody>
          <a:bodyPr/>
          <a:lstStyle/>
          <a:p>
            <a:r>
              <a:rPr lang="en-US" dirty="0"/>
              <a:t>Prevention and control Strategies:</a:t>
            </a:r>
          </a:p>
        </p:txBody>
      </p:sp>
      <p:sp>
        <p:nvSpPr>
          <p:cNvPr id="3" name="Content Placeholder 2">
            <a:extLst>
              <a:ext uri="{FF2B5EF4-FFF2-40B4-BE49-F238E27FC236}">
                <a16:creationId xmlns:a16="http://schemas.microsoft.com/office/drawing/2014/main" id="{6B133F11-C815-E438-555B-0BF0EE775FB2}"/>
              </a:ext>
            </a:extLst>
          </p:cNvPr>
          <p:cNvSpPr>
            <a:spLocks noGrp="1"/>
          </p:cNvSpPr>
          <p:nvPr>
            <p:ph idx="1"/>
          </p:nvPr>
        </p:nvSpPr>
        <p:spPr/>
        <p:txBody>
          <a:bodyPr/>
          <a:lstStyle/>
          <a:p>
            <a:r>
              <a:rPr lang="en-US" dirty="0"/>
              <a:t>Vaccine Development</a:t>
            </a:r>
          </a:p>
          <a:p>
            <a:r>
              <a:rPr lang="en-US" dirty="0"/>
              <a:t>Public Health Interventions:</a:t>
            </a:r>
          </a:p>
          <a:p>
            <a:pPr lvl="1"/>
            <a:r>
              <a:rPr lang="en-US" dirty="0"/>
              <a:t>Sanitation and Hygiene</a:t>
            </a:r>
          </a:p>
          <a:p>
            <a:pPr lvl="1"/>
            <a:r>
              <a:rPr lang="en-US" dirty="0"/>
              <a:t>Community Education</a:t>
            </a:r>
          </a:p>
          <a:p>
            <a:r>
              <a:rPr lang="en-US" dirty="0"/>
              <a:t>Cross-Sector Collaboration</a:t>
            </a:r>
          </a:p>
        </p:txBody>
      </p:sp>
    </p:spTree>
    <p:extLst>
      <p:ext uri="{BB962C8B-B14F-4D97-AF65-F5344CB8AC3E}">
        <p14:creationId xmlns:p14="http://schemas.microsoft.com/office/powerpoint/2010/main" val="3556013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A6EAB-A888-BEF3-391B-A68F8786E955}"/>
              </a:ext>
            </a:extLst>
          </p:cNvPr>
          <p:cNvSpPr>
            <a:spLocks noGrp="1"/>
          </p:cNvSpPr>
          <p:nvPr>
            <p:ph type="title"/>
          </p:nvPr>
        </p:nvSpPr>
        <p:spPr/>
        <p:txBody>
          <a:bodyPr>
            <a:normAutofit/>
          </a:bodyPr>
          <a:lstStyle/>
          <a:p>
            <a:r>
              <a:rPr lang="en-US" b="1" dirty="0"/>
              <a:t>Outbreak management:</a:t>
            </a:r>
            <a:br>
              <a:rPr lang="en-US" dirty="0"/>
            </a:br>
            <a:endParaRPr lang="en-US" dirty="0"/>
          </a:p>
        </p:txBody>
      </p:sp>
      <p:sp>
        <p:nvSpPr>
          <p:cNvPr id="3" name="Content Placeholder 2">
            <a:extLst>
              <a:ext uri="{FF2B5EF4-FFF2-40B4-BE49-F238E27FC236}">
                <a16:creationId xmlns:a16="http://schemas.microsoft.com/office/drawing/2014/main" id="{CC601BD1-0F65-6562-C67A-5D7CDCCD592F}"/>
              </a:ext>
            </a:extLst>
          </p:cNvPr>
          <p:cNvSpPr>
            <a:spLocks noGrp="1"/>
          </p:cNvSpPr>
          <p:nvPr>
            <p:ph idx="1"/>
          </p:nvPr>
        </p:nvSpPr>
        <p:spPr/>
        <p:txBody>
          <a:bodyPr/>
          <a:lstStyle/>
          <a:p>
            <a:r>
              <a:rPr lang="en-US" dirty="0"/>
              <a:t>Command Systems</a:t>
            </a:r>
          </a:p>
          <a:p>
            <a:r>
              <a:rPr lang="en-US" dirty="0"/>
              <a:t>Resource Allocation</a:t>
            </a:r>
          </a:p>
          <a:p>
            <a:r>
              <a:rPr lang="en-US" dirty="0"/>
              <a:t>Field Exercises</a:t>
            </a:r>
          </a:p>
          <a:p>
            <a:r>
              <a:rPr lang="en-US" dirty="0"/>
              <a:t>Médecins Sans Frontières (MSF)</a:t>
            </a:r>
          </a:p>
          <a:p>
            <a:endParaRPr lang="en-US" dirty="0"/>
          </a:p>
        </p:txBody>
      </p:sp>
    </p:spTree>
    <p:extLst>
      <p:ext uri="{BB962C8B-B14F-4D97-AF65-F5344CB8AC3E}">
        <p14:creationId xmlns:p14="http://schemas.microsoft.com/office/powerpoint/2010/main" val="2809459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2C9FD-EB7C-9957-AA44-8D80DBA5E8D3}"/>
              </a:ext>
            </a:extLst>
          </p:cNvPr>
          <p:cNvSpPr>
            <a:spLocks noGrp="1"/>
          </p:cNvSpPr>
          <p:nvPr>
            <p:ph type="title"/>
          </p:nvPr>
        </p:nvSpPr>
        <p:spPr/>
        <p:txBody>
          <a:bodyPr/>
          <a:lstStyle/>
          <a:p>
            <a:r>
              <a:rPr lang="en-US" dirty="0"/>
              <a:t>Ethical Considerations:</a:t>
            </a:r>
          </a:p>
        </p:txBody>
      </p:sp>
      <p:sp>
        <p:nvSpPr>
          <p:cNvPr id="3" name="Content Placeholder 2">
            <a:extLst>
              <a:ext uri="{FF2B5EF4-FFF2-40B4-BE49-F238E27FC236}">
                <a16:creationId xmlns:a16="http://schemas.microsoft.com/office/drawing/2014/main" id="{0859531F-DD29-AD33-A929-638DA046BE2A}"/>
              </a:ext>
            </a:extLst>
          </p:cNvPr>
          <p:cNvSpPr>
            <a:spLocks noGrp="1"/>
          </p:cNvSpPr>
          <p:nvPr>
            <p:ph idx="1"/>
          </p:nvPr>
        </p:nvSpPr>
        <p:spPr/>
        <p:txBody>
          <a:bodyPr/>
          <a:lstStyle/>
          <a:p>
            <a:r>
              <a:rPr lang="en-US" dirty="0"/>
              <a:t>Quarantine Measures</a:t>
            </a:r>
          </a:p>
          <a:p>
            <a:r>
              <a:rPr lang="en-US" dirty="0"/>
              <a:t>Access to Treatment</a:t>
            </a:r>
          </a:p>
        </p:txBody>
      </p:sp>
    </p:spTree>
    <p:extLst>
      <p:ext uri="{BB962C8B-B14F-4D97-AF65-F5344CB8AC3E}">
        <p14:creationId xmlns:p14="http://schemas.microsoft.com/office/powerpoint/2010/main" val="3633968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58D94-1306-61D4-2A72-DADBB0637EF9}"/>
              </a:ext>
            </a:extLst>
          </p:cNvPr>
          <p:cNvSpPr>
            <a:spLocks noGrp="1"/>
          </p:cNvSpPr>
          <p:nvPr>
            <p:ph type="title"/>
          </p:nvPr>
        </p:nvSpPr>
        <p:spPr/>
        <p:txBody>
          <a:bodyPr/>
          <a:lstStyle/>
          <a:p>
            <a:r>
              <a:rPr lang="en-US" dirty="0"/>
              <a:t>Disclaimer and Acknowledgement</a:t>
            </a:r>
          </a:p>
        </p:txBody>
      </p:sp>
      <p:sp>
        <p:nvSpPr>
          <p:cNvPr id="3" name="Content Placeholder 2">
            <a:extLst>
              <a:ext uri="{FF2B5EF4-FFF2-40B4-BE49-F238E27FC236}">
                <a16:creationId xmlns:a16="http://schemas.microsoft.com/office/drawing/2014/main" id="{4480A66F-FA4A-EB31-101C-EACDFC42E10D}"/>
              </a:ext>
            </a:extLst>
          </p:cNvPr>
          <p:cNvSpPr>
            <a:spLocks noGrp="1"/>
          </p:cNvSpPr>
          <p:nvPr>
            <p:ph idx="1"/>
          </p:nvPr>
        </p:nvSpPr>
        <p:spPr/>
        <p:txBody>
          <a:bodyPr>
            <a:normAutofit/>
          </a:bodyPr>
          <a:lstStyle/>
          <a:p>
            <a:r>
              <a:rPr lang="en-US" dirty="0"/>
              <a:t>Project number:  101082863-BIOSINT-ERASMUS-EDU-2022-CBHE</a:t>
            </a:r>
          </a:p>
          <a:p>
            <a:pPr marL="0" indent="0">
              <a:buNone/>
            </a:pPr>
            <a:endParaRPr lang="en-US" dirty="0"/>
          </a:p>
          <a:p>
            <a:r>
              <a:rPr lang="en-US" dirty="0"/>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p>
          <a:p>
            <a:endParaRPr lang="en-US" dirty="0"/>
          </a:p>
        </p:txBody>
      </p:sp>
    </p:spTree>
    <p:extLst>
      <p:ext uri="{BB962C8B-B14F-4D97-AF65-F5344CB8AC3E}">
        <p14:creationId xmlns:p14="http://schemas.microsoft.com/office/powerpoint/2010/main" val="26044160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67</TotalTime>
  <Words>250</Words>
  <Application>Microsoft Office PowerPoint</Application>
  <PresentationFormat>Widescreen</PresentationFormat>
  <Paragraphs>32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Comic Sans MS</vt:lpstr>
      <vt:lpstr>Corbel</vt:lpstr>
      <vt:lpstr>Parallax</vt:lpstr>
      <vt:lpstr>Infectious Diseases: Management and Control</vt:lpstr>
      <vt:lpstr>Epidemiology of infectious diseases:</vt:lpstr>
      <vt:lpstr>Global health surveillance systems:</vt:lpstr>
      <vt:lpstr>Prevention and control Strategies:</vt:lpstr>
      <vt:lpstr>Outbreak management: </vt:lpstr>
      <vt:lpstr>Ethical Considerations:</vt:lpstr>
      <vt:lpstr>Disclaimer and 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Boki</dc:creator>
  <cp:lastModifiedBy>Boki</cp:lastModifiedBy>
  <cp:revision>10</cp:revision>
  <dcterms:created xsi:type="dcterms:W3CDTF">2024-10-08T19:42:30Z</dcterms:created>
  <dcterms:modified xsi:type="dcterms:W3CDTF">2024-10-09T22:41:02Z</dcterms:modified>
</cp:coreProperties>
</file>